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7" r:id="rId2"/>
    <p:sldId id="270" r:id="rId3"/>
    <p:sldId id="267" r:id="rId4"/>
    <p:sldId id="278" r:id="rId5"/>
    <p:sldId id="271" r:id="rId6"/>
    <p:sldId id="269" r:id="rId7"/>
    <p:sldId id="258" r:id="rId8"/>
    <p:sldId id="273" r:id="rId9"/>
    <p:sldId id="274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3998DA"/>
    <a:srgbClr val="34D1C6"/>
    <a:srgbClr val="79C9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46" autoAdjust="0"/>
    <p:restoredTop sz="94458" autoAdjust="0"/>
  </p:normalViewPr>
  <p:slideViewPr>
    <p:cSldViewPr snapToGrid="0">
      <p:cViewPr varScale="1">
        <p:scale>
          <a:sx n="95" d="100"/>
          <a:sy n="95" d="100"/>
        </p:scale>
        <p:origin x="10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40EF6-158F-47DD-A4A9-8C7F2115D63B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2231C-B622-42F4-AEFF-FC36141A6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223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2231C-B622-42F4-AEFF-FC36141A687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728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2231C-B622-42F4-AEFF-FC36141A687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89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2231C-B622-42F4-AEFF-FC36141A687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062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2231C-B622-42F4-AEFF-FC36141A687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408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80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133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01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519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948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01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38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76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987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75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311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2023-05-28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1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ABC3F79-F3B4-5204-7990-18BE0F16F874}"/>
              </a:ext>
            </a:extLst>
          </p:cNvPr>
          <p:cNvSpPr/>
          <p:nvPr/>
        </p:nvSpPr>
        <p:spPr>
          <a:xfrm>
            <a:off x="2888527" y="2491531"/>
            <a:ext cx="6523922" cy="137264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3998DA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01F952F-CDF9-9BE4-EE4C-DDF0C70A1E17}"/>
              </a:ext>
            </a:extLst>
          </p:cNvPr>
          <p:cNvSpPr/>
          <p:nvPr/>
        </p:nvSpPr>
        <p:spPr>
          <a:xfrm>
            <a:off x="2769505" y="2626098"/>
            <a:ext cx="6523922" cy="1372646"/>
          </a:xfrm>
          <a:prstGeom prst="roundRect">
            <a:avLst/>
          </a:prstGeom>
          <a:solidFill>
            <a:schemeClr val="bg1"/>
          </a:solidFill>
          <a:ln w="12700">
            <a:noFill/>
            <a:prstDash val="sysDash"/>
          </a:ln>
          <a:effectLst>
            <a:outerShdw blurRad="355600" dist="38100" dir="2700000" algn="tl" rotWithShape="0">
              <a:srgbClr val="3998D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32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파이썬 프로그래밍 </a:t>
            </a:r>
            <a:r>
              <a:rPr lang="en-US" altLang="ko-KR" sz="32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</a:t>
            </a:r>
            <a:r>
              <a:rPr lang="ko-KR" altLang="en-US" sz="32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조</a:t>
            </a:r>
            <a:endParaRPr lang="en-US" altLang="ko-KR" sz="3200" b="1" i="1" kern="0" dirty="0">
              <a:ln w="15875">
                <a:noFill/>
              </a:ln>
              <a:solidFill>
                <a:srgbClr val="3998DA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800" i="1" kern="0" dirty="0">
                <a:ln w="15875">
                  <a:noFill/>
                </a:ln>
                <a:solidFill>
                  <a:srgbClr val="3998DA"/>
                </a:solidFill>
              </a:rPr>
              <a:t>주재석</a:t>
            </a:r>
            <a:r>
              <a:rPr lang="en-US" altLang="ko-KR" sz="800" i="1" kern="0" dirty="0">
                <a:ln w="15875">
                  <a:noFill/>
                </a:ln>
                <a:solidFill>
                  <a:srgbClr val="3998DA"/>
                </a:solidFill>
              </a:rPr>
              <a:t>, </a:t>
            </a:r>
            <a:r>
              <a:rPr lang="ko-KR" altLang="en-US" sz="800" i="1" kern="0" dirty="0" err="1">
                <a:ln w="15875">
                  <a:noFill/>
                </a:ln>
                <a:solidFill>
                  <a:srgbClr val="3998DA"/>
                </a:solidFill>
              </a:rPr>
              <a:t>송기현</a:t>
            </a:r>
            <a:r>
              <a:rPr lang="en-US" altLang="ko-KR" sz="800" i="1" kern="0" dirty="0">
                <a:ln w="15875">
                  <a:noFill/>
                </a:ln>
                <a:solidFill>
                  <a:srgbClr val="3998DA"/>
                </a:solidFill>
              </a:rPr>
              <a:t>, </a:t>
            </a:r>
            <a:r>
              <a:rPr lang="ko-KR" altLang="en-US" sz="800" i="1" kern="0" dirty="0" err="1">
                <a:ln w="15875">
                  <a:noFill/>
                </a:ln>
                <a:solidFill>
                  <a:srgbClr val="3998DA"/>
                </a:solidFill>
              </a:rPr>
              <a:t>우승원</a:t>
            </a:r>
            <a:r>
              <a:rPr lang="en-US" altLang="ko-KR" sz="800" i="1" kern="0" dirty="0">
                <a:ln w="15875">
                  <a:noFill/>
                </a:ln>
                <a:solidFill>
                  <a:srgbClr val="3998DA"/>
                </a:solidFill>
              </a:rPr>
              <a:t>, </a:t>
            </a:r>
            <a:r>
              <a:rPr lang="ko-KR" altLang="en-US" sz="800" i="1" kern="0" dirty="0">
                <a:ln w="15875">
                  <a:noFill/>
                </a:ln>
                <a:solidFill>
                  <a:srgbClr val="3998DA"/>
                </a:solidFill>
              </a:rPr>
              <a:t>이혜진</a:t>
            </a:r>
            <a:endParaRPr lang="ko-KR" altLang="en-US" sz="2000" dirty="0">
              <a:solidFill>
                <a:srgbClr val="3998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814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강수량 예측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BEF02E5B-0710-76E4-5D29-29E670DD6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933" y="1336066"/>
            <a:ext cx="7544548" cy="498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22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대안 제공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F2342118-888B-F677-FFE1-7812F868C51C}"/>
              </a:ext>
            </a:extLst>
          </p:cNvPr>
          <p:cNvGrpSpPr/>
          <p:nvPr/>
        </p:nvGrpSpPr>
        <p:grpSpPr>
          <a:xfrm>
            <a:off x="8394635" y="2807354"/>
            <a:ext cx="2009869" cy="2009869"/>
            <a:chOff x="3848989" y="2549153"/>
            <a:chExt cx="2009869" cy="2009869"/>
          </a:xfrm>
        </p:grpSpPr>
        <p:sp>
          <p:nvSpPr>
            <p:cNvPr id="6" name="눈물 방울 5">
              <a:extLst>
                <a:ext uri="{FF2B5EF4-FFF2-40B4-BE49-F238E27FC236}">
                  <a16:creationId xmlns:a16="http://schemas.microsoft.com/office/drawing/2014/main" id="{C4196D52-1F84-23D7-391A-9F2AD087A3A0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3998DA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DF586AA-9A54-D50C-C4DD-934CAD3452A7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ko-KR" altLang="en-US" sz="2000" b="1" dirty="0">
                  <a:solidFill>
                    <a:srgbClr val="595959"/>
                  </a:solidFill>
                </a:rPr>
                <a:t>구로구</a:t>
              </a:r>
              <a:endParaRPr lang="en-US" altLang="ko-KR" sz="1200" b="1" dirty="0">
                <a:solidFill>
                  <a:srgbClr val="595959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746F623-FDCB-F96C-8AA3-C7E2CC4ACFA2}"/>
              </a:ext>
            </a:extLst>
          </p:cNvPr>
          <p:cNvGrpSpPr/>
          <p:nvPr/>
        </p:nvGrpSpPr>
        <p:grpSpPr>
          <a:xfrm>
            <a:off x="6454842" y="2807354"/>
            <a:ext cx="2009869" cy="2009869"/>
            <a:chOff x="3848989" y="2549153"/>
            <a:chExt cx="2009869" cy="2009869"/>
          </a:xfrm>
        </p:grpSpPr>
        <p:sp>
          <p:nvSpPr>
            <p:cNvPr id="13" name="눈물 방울 12">
              <a:extLst>
                <a:ext uri="{FF2B5EF4-FFF2-40B4-BE49-F238E27FC236}">
                  <a16:creationId xmlns:a16="http://schemas.microsoft.com/office/drawing/2014/main" id="{1898AC2A-8AC7-96BB-EC56-159C18FEA1F9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904E7C9-D9A9-D929-63EA-A7464BCF8D8B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ko-KR" altLang="en-US" sz="2000" b="1" dirty="0">
                  <a:solidFill>
                    <a:srgbClr val="595959"/>
                  </a:solidFill>
                </a:rPr>
                <a:t>서초구</a:t>
              </a:r>
              <a:endParaRPr lang="en-US" altLang="ko-KR" sz="1200" b="1" dirty="0">
                <a:solidFill>
                  <a:srgbClr val="595959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DB139FE-0DC4-05EC-3484-8C67A9DCF5B4}"/>
              </a:ext>
            </a:extLst>
          </p:cNvPr>
          <p:cNvGrpSpPr/>
          <p:nvPr/>
        </p:nvGrpSpPr>
        <p:grpSpPr>
          <a:xfrm>
            <a:off x="4540449" y="2817577"/>
            <a:ext cx="2009869" cy="2009869"/>
            <a:chOff x="3848989" y="2549153"/>
            <a:chExt cx="2009869" cy="200986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A8549224-50F5-A2DE-922E-C5D2E8418098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7D7A0F1-38A3-6CC4-AC8C-016BB9C9F6E0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ko-KR" altLang="en-US" sz="2000" b="1" dirty="0">
                  <a:solidFill>
                    <a:srgbClr val="595959"/>
                  </a:solidFill>
                </a:rPr>
                <a:t>관악구</a:t>
              </a:r>
              <a:endParaRPr lang="en-US" altLang="ko-KR" sz="2000" b="1" dirty="0">
                <a:solidFill>
                  <a:srgbClr val="595959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02C21F-02FB-64F6-8CCE-58AB98217FB3}"/>
              </a:ext>
            </a:extLst>
          </p:cNvPr>
          <p:cNvGrpSpPr/>
          <p:nvPr/>
        </p:nvGrpSpPr>
        <p:grpSpPr>
          <a:xfrm>
            <a:off x="2604507" y="2837192"/>
            <a:ext cx="2009869" cy="2009869"/>
            <a:chOff x="3848989" y="2549153"/>
            <a:chExt cx="2009869" cy="2009869"/>
          </a:xfrm>
        </p:grpSpPr>
        <p:sp>
          <p:nvSpPr>
            <p:cNvPr id="19" name="눈물 방울 18">
              <a:extLst>
                <a:ext uri="{FF2B5EF4-FFF2-40B4-BE49-F238E27FC236}">
                  <a16:creationId xmlns:a16="http://schemas.microsoft.com/office/drawing/2014/main" id="{16D0F608-9B1C-FEC5-0469-A8911832A39A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9DE8DE2-8BF5-8B5E-3297-D4F50530AB9B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ko-KR" altLang="en-US" sz="2000" b="1" dirty="0">
                  <a:solidFill>
                    <a:srgbClr val="595959"/>
                  </a:solidFill>
                </a:rPr>
                <a:t>동작구</a:t>
              </a:r>
              <a:endParaRPr lang="en-US" altLang="ko-KR" sz="2000" b="1" dirty="0">
                <a:solidFill>
                  <a:srgbClr val="595959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5539E63-C67A-82B7-A338-21BD3CFB63EC}"/>
              </a:ext>
            </a:extLst>
          </p:cNvPr>
          <p:cNvGrpSpPr/>
          <p:nvPr/>
        </p:nvGrpSpPr>
        <p:grpSpPr>
          <a:xfrm>
            <a:off x="666345" y="2837191"/>
            <a:ext cx="2009869" cy="2009869"/>
            <a:chOff x="1910827" y="2549152"/>
            <a:chExt cx="2009869" cy="2009869"/>
          </a:xfrm>
        </p:grpSpPr>
        <p:sp>
          <p:nvSpPr>
            <p:cNvPr id="22" name="눈물 방울 21">
              <a:extLst>
                <a:ext uri="{FF2B5EF4-FFF2-40B4-BE49-F238E27FC236}">
                  <a16:creationId xmlns:a16="http://schemas.microsoft.com/office/drawing/2014/main" id="{2382489A-5304-662E-0E68-94633865BA33}"/>
                </a:ext>
              </a:extLst>
            </p:cNvPr>
            <p:cNvSpPr/>
            <p:nvPr/>
          </p:nvSpPr>
          <p:spPr>
            <a:xfrm rot="2700000">
              <a:off x="1910827" y="2549152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B45EEE5-2EA5-17F1-2ADE-18B2AE91540C}"/>
                </a:ext>
              </a:extLst>
            </p:cNvPr>
            <p:cNvSpPr/>
            <p:nvPr/>
          </p:nvSpPr>
          <p:spPr>
            <a:xfrm>
              <a:off x="2148461" y="2786786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ko-KR" altLang="en-US" sz="2000" b="1" dirty="0">
                  <a:solidFill>
                    <a:srgbClr val="595959"/>
                  </a:solidFill>
                </a:rPr>
                <a:t>영등포구</a:t>
              </a:r>
              <a:endParaRPr lang="en-US" altLang="ko-KR" sz="2000" b="1" dirty="0">
                <a:solidFill>
                  <a:srgbClr val="595959"/>
                </a:solidFill>
              </a:endParaRPr>
            </a:p>
          </p:txBody>
        </p: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70E0CA56-E84A-AC6B-7964-4188708DCAA3}"/>
              </a:ext>
            </a:extLst>
          </p:cNvPr>
          <p:cNvSpPr/>
          <p:nvPr/>
        </p:nvSpPr>
        <p:spPr>
          <a:xfrm>
            <a:off x="857588" y="3028434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E67CE77-5472-6B0E-62B1-B7CE68436512}"/>
              </a:ext>
            </a:extLst>
          </p:cNvPr>
          <p:cNvSpPr/>
          <p:nvPr/>
        </p:nvSpPr>
        <p:spPr>
          <a:xfrm>
            <a:off x="2795750" y="3028435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CE8FE53-3C7D-3273-E7CB-522663279672}"/>
              </a:ext>
            </a:extLst>
          </p:cNvPr>
          <p:cNvSpPr/>
          <p:nvPr/>
        </p:nvSpPr>
        <p:spPr>
          <a:xfrm>
            <a:off x="4731692" y="3008820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3D7AE92-9ABB-3043-5C00-6AE9A080CF3A}"/>
              </a:ext>
            </a:extLst>
          </p:cNvPr>
          <p:cNvSpPr/>
          <p:nvPr/>
        </p:nvSpPr>
        <p:spPr>
          <a:xfrm>
            <a:off x="6646085" y="2998597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042927-132D-2358-467F-DA7D9373DB5C}"/>
              </a:ext>
            </a:extLst>
          </p:cNvPr>
          <p:cNvSpPr/>
          <p:nvPr/>
        </p:nvSpPr>
        <p:spPr>
          <a:xfrm>
            <a:off x="8585878" y="2998597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07DBDD3-6B5E-502E-61F7-9D7C56F0A04D}"/>
              </a:ext>
            </a:extLst>
          </p:cNvPr>
          <p:cNvSpPr/>
          <p:nvPr/>
        </p:nvSpPr>
        <p:spPr>
          <a:xfrm>
            <a:off x="2361620" y="1810591"/>
            <a:ext cx="2496824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저지대의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침수 피해 예방 필요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BB7410E-DA4F-DACD-EEB6-32FFF6FE2687}"/>
              </a:ext>
            </a:extLst>
          </p:cNvPr>
          <p:cNvSpPr/>
          <p:nvPr/>
        </p:nvSpPr>
        <p:spPr>
          <a:xfrm>
            <a:off x="6210774" y="2207952"/>
            <a:ext cx="2496824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부대시설 증설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36F54D0-B2C3-237F-96F9-4827314F403D}"/>
              </a:ext>
            </a:extLst>
          </p:cNvPr>
          <p:cNvSpPr/>
          <p:nvPr/>
        </p:nvSpPr>
        <p:spPr>
          <a:xfrm>
            <a:off x="420106" y="5008125"/>
            <a:ext cx="2496824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</a:rPr>
              <a:t>2024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년 여름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많은 비가 예상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B3F9CD-45E3-CB07-A06A-020BABF28ED6}"/>
              </a:ext>
            </a:extLst>
          </p:cNvPr>
          <p:cNvSpPr/>
          <p:nvPr/>
        </p:nvSpPr>
        <p:spPr>
          <a:xfrm>
            <a:off x="4269260" y="5003268"/>
            <a:ext cx="2496824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하수도 증설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E2A2E83-0F84-F4DC-C431-ED9BAE4011ED}"/>
              </a:ext>
            </a:extLst>
          </p:cNvPr>
          <p:cNvSpPr/>
          <p:nvPr/>
        </p:nvSpPr>
        <p:spPr>
          <a:xfrm>
            <a:off x="8165897" y="4999707"/>
            <a:ext cx="2496824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인근 주민</a:t>
            </a:r>
            <a:endParaRPr lang="en-US" altLang="ko-KR" sz="16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침수 대비 안전교육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0C760A2D-74D0-E39A-CE52-37BF7A4200F9}"/>
              </a:ext>
            </a:extLst>
          </p:cNvPr>
          <p:cNvGrpSpPr/>
          <p:nvPr/>
        </p:nvGrpSpPr>
        <p:grpSpPr>
          <a:xfrm>
            <a:off x="11058591" y="3594696"/>
            <a:ext cx="481626" cy="481626"/>
            <a:chOff x="8060346" y="1488344"/>
            <a:chExt cx="257859" cy="257859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3162DC7C-8187-4517-32AA-33A0E420BA2B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rgbClr val="3998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DC708EC3-7383-ABEF-C293-6EA630206EB4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31750">
              <a:solidFill>
                <a:srgbClr val="3998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6050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ABC3F79-F3B4-5204-7990-18BE0F16F874}"/>
              </a:ext>
            </a:extLst>
          </p:cNvPr>
          <p:cNvSpPr/>
          <p:nvPr/>
        </p:nvSpPr>
        <p:spPr>
          <a:xfrm>
            <a:off x="2888527" y="2491531"/>
            <a:ext cx="6523922" cy="137264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3998DA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01F952F-CDF9-9BE4-EE4C-DDF0C70A1E17}"/>
              </a:ext>
            </a:extLst>
          </p:cNvPr>
          <p:cNvSpPr/>
          <p:nvPr/>
        </p:nvSpPr>
        <p:spPr>
          <a:xfrm>
            <a:off x="2769505" y="2626098"/>
            <a:ext cx="6523922" cy="1372646"/>
          </a:xfrm>
          <a:prstGeom prst="roundRect">
            <a:avLst/>
          </a:prstGeom>
          <a:solidFill>
            <a:schemeClr val="bg1"/>
          </a:solidFill>
          <a:ln w="12700">
            <a:noFill/>
            <a:prstDash val="sysDash"/>
          </a:ln>
          <a:effectLst>
            <a:outerShdw blurRad="355600" dist="38100" dir="2700000" algn="tl" rotWithShape="0">
              <a:srgbClr val="3998D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1524000" algn="l"/>
                <a:tab pos="2419350" algn="l"/>
              </a:tabLst>
              <a:defRPr/>
            </a:pPr>
            <a:r>
              <a:rPr lang="ko-KR" altLang="en-US" sz="32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감사합니다</a:t>
            </a:r>
            <a:r>
              <a:rPr lang="en-US" altLang="ko-KR" sz="32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!</a:t>
            </a:r>
            <a:endParaRPr lang="ko-KR" altLang="en-US" sz="2000" dirty="0">
              <a:solidFill>
                <a:srgbClr val="3998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057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08A8C60-835B-23D1-BD1C-97A324A74BCE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B9E620FB-70D9-1650-7A2F-64AF0C8C24EC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D439B17C-9997-7C3A-8BDF-228F4577D398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E859BC52-2DED-81BA-F018-2985EE091577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ea typeface="Tmon몬소리 Black" panose="02000A03000000000000" pitchFamily="2" charset="-127"/>
                </a:rPr>
                <a:t>프로젝트 주제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1026" name="Picture 2" descr="차 위의 '서초동 현자'까지…SNS 비 피해 상황 [포착] : 네이트 뉴스">
            <a:extLst>
              <a:ext uri="{FF2B5EF4-FFF2-40B4-BE49-F238E27FC236}">
                <a16:creationId xmlns:a16="http://schemas.microsoft.com/office/drawing/2014/main" id="{90A50C08-26E3-6FE1-D3A8-54B27B71D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83" y="2089150"/>
            <a:ext cx="5314950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D634825-F795-AD3A-B8B8-88A3F0409A22}"/>
              </a:ext>
            </a:extLst>
          </p:cNvPr>
          <p:cNvSpPr/>
          <p:nvPr/>
        </p:nvSpPr>
        <p:spPr>
          <a:xfrm>
            <a:off x="6503640" y="3262980"/>
            <a:ext cx="5024785" cy="1128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400" b="1" dirty="0">
                <a:solidFill>
                  <a:srgbClr val="595959"/>
                </a:solidFill>
              </a:rPr>
              <a:t>홍수 피해 예방을 위해</a:t>
            </a:r>
            <a:endParaRPr lang="en-US" altLang="ko-KR" sz="2400" b="1" dirty="0">
              <a:solidFill>
                <a:srgbClr val="595959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400" b="1" dirty="0">
                <a:solidFill>
                  <a:srgbClr val="595959"/>
                </a:solidFill>
              </a:rPr>
              <a:t>서울시 강수량 및 하수도 시설 분석</a:t>
            </a:r>
            <a:endParaRPr lang="en-US" altLang="ko-KR" sz="2400" b="1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800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침수흔적도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3AFCCC-20FE-C718-4FE9-1D93C284B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27" y="1795639"/>
            <a:ext cx="5024787" cy="406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설명선: 굽은 선(테두리 없음) 16">
            <a:extLst>
              <a:ext uri="{FF2B5EF4-FFF2-40B4-BE49-F238E27FC236}">
                <a16:creationId xmlns:a16="http://schemas.microsoft.com/office/drawing/2014/main" id="{72541C3F-CC75-DD65-C6FD-66224349060E}"/>
              </a:ext>
            </a:extLst>
          </p:cNvPr>
          <p:cNvSpPr/>
          <p:nvPr/>
        </p:nvSpPr>
        <p:spPr>
          <a:xfrm>
            <a:off x="6091238" y="4459244"/>
            <a:ext cx="2915177" cy="1400041"/>
          </a:xfrm>
          <a:prstGeom prst="callout2">
            <a:avLst>
              <a:gd name="adj1" fmla="val 61512"/>
              <a:gd name="adj2" fmla="val -860"/>
              <a:gd name="adj3" fmla="val 61434"/>
              <a:gd name="adj4" fmla="val -20876"/>
              <a:gd name="adj5" fmla="val 9406"/>
              <a:gd name="adj6" fmla="val -123097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영등포구 </a:t>
            </a:r>
            <a:r>
              <a:rPr lang="en-US" altLang="ko-KR" sz="2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3463</a:t>
            </a:r>
            <a:r>
              <a:rPr lang="ko-KR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건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E36D5B8-5E21-44D2-57CA-23988D164B2F}"/>
              </a:ext>
            </a:extLst>
          </p:cNvPr>
          <p:cNvSpPr/>
          <p:nvPr/>
        </p:nvSpPr>
        <p:spPr>
          <a:xfrm>
            <a:off x="6494022" y="3082554"/>
            <a:ext cx="5024785" cy="1048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rgbClr val="595959"/>
                </a:solidFill>
              </a:rPr>
              <a:t>2022</a:t>
            </a:r>
            <a:r>
              <a:rPr lang="ko-KR" altLang="en-US" sz="2400" b="1" dirty="0">
                <a:solidFill>
                  <a:srgbClr val="595959"/>
                </a:solidFill>
              </a:rPr>
              <a:t>년 서울특별시 침수흔적도</a:t>
            </a:r>
            <a:endParaRPr lang="en-US" altLang="ko-KR" sz="2400" b="1" dirty="0">
              <a:solidFill>
                <a:srgbClr val="595959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595959"/>
                </a:solidFill>
              </a:rPr>
              <a:t>침수 피해 분석 후 상위 </a:t>
            </a:r>
            <a:r>
              <a:rPr lang="en-US" altLang="ko-KR" sz="2000" dirty="0">
                <a:solidFill>
                  <a:srgbClr val="595959"/>
                </a:solidFill>
              </a:rPr>
              <a:t>5</a:t>
            </a:r>
            <a:r>
              <a:rPr lang="ko-KR" altLang="en-US" sz="2000" dirty="0">
                <a:solidFill>
                  <a:srgbClr val="595959"/>
                </a:solidFill>
              </a:rPr>
              <a:t>개구 도출</a:t>
            </a:r>
            <a:endParaRPr lang="ko-KR" altLang="en-US" sz="12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80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B08A8C60-835B-23D1-BD1C-97A324A74BCE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B9E620FB-70D9-1650-7A2F-64AF0C8C24EC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D439B17C-9997-7C3A-8BDF-228F4577D398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E859BC52-2DED-81BA-F018-2985EE091577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피해 원인 분석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sp>
        <p:nvSpPr>
          <p:cNvPr id="2" name="한쪽 모서리가 잘린 사각형 13">
            <a:extLst>
              <a:ext uri="{FF2B5EF4-FFF2-40B4-BE49-F238E27FC236}">
                <a16:creationId xmlns:a16="http://schemas.microsoft.com/office/drawing/2014/main" id="{3F99BF70-D1E4-7C46-8C54-E6E7A22F39DD}"/>
              </a:ext>
            </a:extLst>
          </p:cNvPr>
          <p:cNvSpPr/>
          <p:nvPr/>
        </p:nvSpPr>
        <p:spPr>
          <a:xfrm flipH="1">
            <a:off x="988441" y="2236073"/>
            <a:ext cx="2859314" cy="1596571"/>
          </a:xfrm>
          <a:prstGeom prst="snip1Rect">
            <a:avLst>
              <a:gd name="adj" fmla="val 34813"/>
            </a:avLst>
          </a:prstGeom>
          <a:blipFill dpi="0" rotWithShape="0">
            <a:blip r:embed="rId2"/>
            <a:srcRect/>
            <a:stretch>
              <a:fillRect/>
            </a:stretch>
          </a:blip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A5D13FD-3C85-9E64-4BAC-019D01955B7D}"/>
              </a:ext>
            </a:extLst>
          </p:cNvPr>
          <p:cNvSpPr/>
          <p:nvPr/>
        </p:nvSpPr>
        <p:spPr>
          <a:xfrm>
            <a:off x="1157527" y="4153304"/>
            <a:ext cx="2521142" cy="98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가설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자치구 별 강수량 차이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특정 지역의 집중호우로 인한 피해 발생</a:t>
            </a:r>
          </a:p>
        </p:txBody>
      </p:sp>
      <p:sp>
        <p:nvSpPr>
          <p:cNvPr id="4" name="한쪽 모서리가 잘린 사각형 15">
            <a:extLst>
              <a:ext uri="{FF2B5EF4-FFF2-40B4-BE49-F238E27FC236}">
                <a16:creationId xmlns:a16="http://schemas.microsoft.com/office/drawing/2014/main" id="{192E9921-9F7E-2E15-4CEE-AF0F7978AC3F}"/>
              </a:ext>
            </a:extLst>
          </p:cNvPr>
          <p:cNvSpPr/>
          <p:nvPr/>
        </p:nvSpPr>
        <p:spPr>
          <a:xfrm flipH="1">
            <a:off x="4711944" y="2245599"/>
            <a:ext cx="2859314" cy="1596571"/>
          </a:xfrm>
          <a:prstGeom prst="snip1Rect">
            <a:avLst>
              <a:gd name="adj" fmla="val 34813"/>
            </a:avLst>
          </a:prstGeom>
          <a:blipFill dpi="0" rotWithShape="0">
            <a:blip r:embed="rId3"/>
            <a:srcRect/>
            <a:stretch>
              <a:fillRect/>
            </a:stretch>
          </a:blip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F6A7A74-00AB-1835-3E2B-685591B71734}"/>
              </a:ext>
            </a:extLst>
          </p:cNvPr>
          <p:cNvSpPr/>
          <p:nvPr/>
        </p:nvSpPr>
        <p:spPr>
          <a:xfrm>
            <a:off x="4881030" y="4162830"/>
            <a:ext cx="2521142" cy="98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가설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지역적 특징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고도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저지대 지역이 상대적으로 피해가 큼</a:t>
            </a:r>
          </a:p>
        </p:txBody>
      </p:sp>
      <p:sp>
        <p:nvSpPr>
          <p:cNvPr id="6" name="한쪽 모서리가 잘린 사각형 17">
            <a:extLst>
              <a:ext uri="{FF2B5EF4-FFF2-40B4-BE49-F238E27FC236}">
                <a16:creationId xmlns:a16="http://schemas.microsoft.com/office/drawing/2014/main" id="{CA24D945-1B08-9768-50D8-49AD2B958021}"/>
              </a:ext>
            </a:extLst>
          </p:cNvPr>
          <p:cNvSpPr/>
          <p:nvPr/>
        </p:nvSpPr>
        <p:spPr>
          <a:xfrm flipH="1">
            <a:off x="8435447" y="2255125"/>
            <a:ext cx="2859314" cy="1596571"/>
          </a:xfrm>
          <a:prstGeom prst="snip1Rect">
            <a:avLst>
              <a:gd name="adj" fmla="val 34246"/>
            </a:avLst>
          </a:prstGeom>
          <a:blipFill dpi="0" rotWithShape="0">
            <a:blip r:embed="rId4"/>
            <a:srcRect/>
            <a:stretch>
              <a:fillRect/>
            </a:stretch>
          </a:blip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B8F5F5D-1B70-E571-14D9-834D3F47489E}"/>
              </a:ext>
            </a:extLst>
          </p:cNvPr>
          <p:cNvSpPr/>
          <p:nvPr/>
        </p:nvSpPr>
        <p:spPr>
          <a:xfrm>
            <a:off x="8505738" y="4172356"/>
            <a:ext cx="2718732" cy="98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가설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하수 시설 부족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하수도 및 부대시설의 부족으로 피해 발생</a:t>
            </a:r>
          </a:p>
        </p:txBody>
      </p:sp>
      <p:sp>
        <p:nvSpPr>
          <p:cNvPr id="20" name="자유형 20">
            <a:extLst>
              <a:ext uri="{FF2B5EF4-FFF2-40B4-BE49-F238E27FC236}">
                <a16:creationId xmlns:a16="http://schemas.microsoft.com/office/drawing/2014/main" id="{FF2792A0-DAC8-5BE9-2F0D-8AE9C1175ABF}"/>
              </a:ext>
            </a:extLst>
          </p:cNvPr>
          <p:cNvSpPr/>
          <p:nvPr/>
        </p:nvSpPr>
        <p:spPr>
          <a:xfrm>
            <a:off x="988441" y="2236073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pPr>
              <a:defRPr/>
            </a:pPr>
            <a:r>
              <a:rPr lang="en-US" altLang="ko-KR" sz="1200" b="1" dirty="0">
                <a:solidFill>
                  <a:prstClr val="white"/>
                </a:solidFill>
              </a:rPr>
              <a:t>A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21" name="자유형 21">
            <a:extLst>
              <a:ext uri="{FF2B5EF4-FFF2-40B4-BE49-F238E27FC236}">
                <a16:creationId xmlns:a16="http://schemas.microsoft.com/office/drawing/2014/main" id="{88A215DA-AC8A-855D-0AC4-902FA273EC1A}"/>
              </a:ext>
            </a:extLst>
          </p:cNvPr>
          <p:cNvSpPr/>
          <p:nvPr/>
        </p:nvSpPr>
        <p:spPr>
          <a:xfrm>
            <a:off x="4711944" y="2245599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pPr>
              <a:defRPr/>
            </a:pPr>
            <a:r>
              <a:rPr lang="en-US" altLang="ko-KR" sz="1200" b="1" dirty="0">
                <a:solidFill>
                  <a:prstClr val="white"/>
                </a:solidFill>
              </a:rPr>
              <a:t>B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22" name="자유형 22">
            <a:extLst>
              <a:ext uri="{FF2B5EF4-FFF2-40B4-BE49-F238E27FC236}">
                <a16:creationId xmlns:a16="http://schemas.microsoft.com/office/drawing/2014/main" id="{5DFF86C5-6B81-F239-6A10-A7B04D25A56E}"/>
              </a:ext>
            </a:extLst>
          </p:cNvPr>
          <p:cNvSpPr/>
          <p:nvPr/>
        </p:nvSpPr>
        <p:spPr>
          <a:xfrm>
            <a:off x="8435447" y="2255125"/>
            <a:ext cx="468085" cy="468085"/>
          </a:xfrm>
          <a:custGeom>
            <a:avLst/>
            <a:gdLst>
              <a:gd name="connsiteX0" fmla="*/ 0 w 468085"/>
              <a:gd name="connsiteY0" fmla="*/ 0 h 468085"/>
              <a:gd name="connsiteX1" fmla="*/ 468085 w 468085"/>
              <a:gd name="connsiteY1" fmla="*/ 0 h 468085"/>
              <a:gd name="connsiteX2" fmla="*/ 0 w 468085"/>
              <a:gd name="connsiteY2" fmla="*/ 468085 h 46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8085" h="468085">
                <a:moveTo>
                  <a:pt x="0" y="0"/>
                </a:moveTo>
                <a:lnTo>
                  <a:pt x="468085" y="0"/>
                </a:lnTo>
                <a:lnTo>
                  <a:pt x="0" y="468085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rgbClr val="399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216000" bIns="288000" rtlCol="0" anchor="t"/>
          <a:lstStyle/>
          <a:p>
            <a:pPr>
              <a:defRPr/>
            </a:pPr>
            <a:r>
              <a:rPr lang="en-US" altLang="ko-KR" sz="1200" b="1" dirty="0">
                <a:solidFill>
                  <a:prstClr val="white"/>
                </a:solidFill>
              </a:rPr>
              <a:t>C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97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서울시 평균 강수량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C82D2A82-945B-3AC7-1807-980A24FF4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275" y="1331912"/>
            <a:ext cx="702945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120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침수 피해 지역 강수량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131489D0-5053-ECF6-78BE-E6867EA5C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2" y="1210530"/>
            <a:ext cx="9753599" cy="506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677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서울시 고도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graphicFrame>
        <p:nvGraphicFramePr>
          <p:cNvPr id="34" name="개체 33">
            <a:extLst>
              <a:ext uri="{FF2B5EF4-FFF2-40B4-BE49-F238E27FC236}">
                <a16:creationId xmlns:a16="http://schemas.microsoft.com/office/drawing/2014/main" id="{36C1C23A-E2A0-378F-7B65-40D50C863B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2356619"/>
              </p:ext>
            </p:extLst>
          </p:nvPr>
        </p:nvGraphicFramePr>
        <p:xfrm>
          <a:off x="400051" y="1870942"/>
          <a:ext cx="5498331" cy="42360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698280" imgH="9777600" progId="">
                  <p:embed/>
                </p:oleObj>
              </mc:Choice>
              <mc:Fallback>
                <p:oleObj r:id="rId3" imgW="12698280" imgH="97776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0051" y="1870942"/>
                        <a:ext cx="5498331" cy="42360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직사각형 34">
            <a:extLst>
              <a:ext uri="{FF2B5EF4-FFF2-40B4-BE49-F238E27FC236}">
                <a16:creationId xmlns:a16="http://schemas.microsoft.com/office/drawing/2014/main" id="{C47137B0-B523-E84C-AD5D-93BAAF0B923D}"/>
              </a:ext>
            </a:extLst>
          </p:cNvPr>
          <p:cNvSpPr/>
          <p:nvPr/>
        </p:nvSpPr>
        <p:spPr>
          <a:xfrm>
            <a:off x="6293620" y="1528589"/>
            <a:ext cx="5024785" cy="1048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400" b="1" dirty="0">
                <a:solidFill>
                  <a:srgbClr val="595959"/>
                </a:solidFill>
              </a:rPr>
              <a:t>고도 데이터 </a:t>
            </a:r>
            <a:r>
              <a:rPr lang="en-US" altLang="ko-KR" sz="2400" b="1" dirty="0">
                <a:solidFill>
                  <a:srgbClr val="595959"/>
                </a:solidFill>
              </a:rPr>
              <a:t>&amp; </a:t>
            </a:r>
            <a:r>
              <a:rPr lang="ko-KR" altLang="en-US" sz="2400" b="1" dirty="0">
                <a:solidFill>
                  <a:srgbClr val="595959"/>
                </a:solidFill>
              </a:rPr>
              <a:t>등고선 데이터</a:t>
            </a:r>
            <a:endParaRPr lang="en-US" altLang="ko-KR" sz="2400" b="1" dirty="0">
              <a:solidFill>
                <a:srgbClr val="595959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595959"/>
                </a:solidFill>
              </a:rPr>
              <a:t>저지대 지역 파악</a:t>
            </a:r>
            <a:endParaRPr lang="ko-KR" altLang="en-US" sz="1200" dirty="0">
              <a:solidFill>
                <a:srgbClr val="595959"/>
              </a:solidFill>
            </a:endParaRP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0300A85F-93D6-00C4-51C0-F1E605E95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43212"/>
            <a:ext cx="5251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091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ea typeface="Tmon몬소리 Black" panose="02000A03000000000000" pitchFamily="2" charset="-127"/>
                </a:rPr>
                <a:t>면적 당 하수시설</a:t>
              </a:r>
              <a:endParaRPr lang="ko-KR" altLang="en-US" sz="1600" dirty="0">
                <a:solidFill>
                  <a:srgbClr val="3998DA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D7E0238-77D4-7525-461A-F480E5EFD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75" y="1339850"/>
            <a:ext cx="5662920" cy="497522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D9660C6-D6B6-AF13-D95E-C35539412888}"/>
              </a:ext>
            </a:extLst>
          </p:cNvPr>
          <p:cNvSpPr/>
          <p:nvPr/>
        </p:nvSpPr>
        <p:spPr>
          <a:xfrm>
            <a:off x="6586190" y="3260354"/>
            <a:ext cx="5024785" cy="1048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400" b="1" dirty="0">
                <a:solidFill>
                  <a:srgbClr val="595959"/>
                </a:solidFill>
              </a:rPr>
              <a:t>하수도 데이터</a:t>
            </a:r>
            <a:endParaRPr lang="en-US" altLang="ko-KR" sz="2400" b="1" dirty="0">
              <a:solidFill>
                <a:srgbClr val="595959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595959"/>
                </a:solidFill>
              </a:rPr>
              <a:t>자치구별 </a:t>
            </a:r>
            <a:r>
              <a:rPr lang="en-US" altLang="ko-KR" sz="2000" dirty="0">
                <a:solidFill>
                  <a:srgbClr val="595959"/>
                </a:solidFill>
              </a:rPr>
              <a:t>1</a:t>
            </a:r>
            <a:r>
              <a:rPr lang="ko-KR" altLang="en-US" sz="2000" dirty="0">
                <a:solidFill>
                  <a:srgbClr val="595959"/>
                </a:solidFill>
              </a:rPr>
              <a:t>㎢당 하수도 길이 분석</a:t>
            </a:r>
            <a:endParaRPr lang="ko-KR" altLang="en-US" sz="12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714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0741DC2-1D03-AEDD-C47C-3CFE55E88EF9}"/>
              </a:ext>
            </a:extLst>
          </p:cNvPr>
          <p:cNvGrpSpPr/>
          <p:nvPr/>
        </p:nvGrpSpPr>
        <p:grpSpPr>
          <a:xfrm>
            <a:off x="219076" y="230188"/>
            <a:ext cx="11744324" cy="6397624"/>
            <a:chOff x="219076" y="230188"/>
            <a:chExt cx="11744324" cy="639762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EBF2DDE1-52CA-4B0E-5D9F-BFB1BC1081D6}"/>
                </a:ext>
              </a:extLst>
            </p:cNvPr>
            <p:cNvSpPr/>
            <p:nvPr/>
          </p:nvSpPr>
          <p:spPr>
            <a:xfrm>
              <a:off x="219076" y="585788"/>
              <a:ext cx="11744324" cy="6042024"/>
            </a:xfrm>
            <a:prstGeom prst="roundRect">
              <a:avLst>
                <a:gd name="adj" fmla="val 3109"/>
              </a:avLst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olid"/>
            </a:ln>
            <a:effectLst>
              <a:outerShdw blurRad="50800" dist="38100" dir="2700000" algn="tl" rotWithShape="0">
                <a:schemeClr val="accent5">
                  <a:lumMod val="60000"/>
                  <a:lumOff val="4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5743B73-7003-0D3E-A642-DD2CAE9E035A}"/>
                </a:ext>
              </a:extLst>
            </p:cNvPr>
            <p:cNvSpPr/>
            <p:nvPr/>
          </p:nvSpPr>
          <p:spPr>
            <a:xfrm>
              <a:off x="663575" y="230188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3998DA"/>
              </a:solidFill>
              <a:prstDash val="sys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3B789FB-7317-8A4D-EBD9-A6BE4A08A562}"/>
                </a:ext>
              </a:extLst>
            </p:cNvPr>
            <p:cNvSpPr/>
            <p:nvPr/>
          </p:nvSpPr>
          <p:spPr>
            <a:xfrm>
              <a:off x="581025" y="315913"/>
              <a:ext cx="3557270" cy="711200"/>
            </a:xfrm>
            <a:prstGeom prst="roundRect">
              <a:avLst/>
            </a:prstGeom>
            <a:solidFill>
              <a:schemeClr val="bg1"/>
            </a:solidFill>
            <a:ln w="12700">
              <a:noFill/>
              <a:prstDash val="sysDash"/>
            </a:ln>
            <a:effectLst>
              <a:outerShdw blurRad="355600" dist="38100" dir="2700000" algn="tl" rotWithShape="0">
                <a:srgbClr val="3998DA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tabLst>
                  <a:tab pos="1524000" algn="l"/>
                  <a:tab pos="2419350" algn="l"/>
                </a:tabLst>
                <a:defRPr/>
              </a:pPr>
              <a:r>
                <a:rPr lang="ko-KR" altLang="en-US" sz="2400" b="1" i="1" kern="0" dirty="0">
                  <a:ln w="15875">
                    <a:noFill/>
                  </a:ln>
                  <a:solidFill>
                    <a:srgbClr val="3998DA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면적 당 하수시설</a:t>
              </a:r>
              <a:endParaRPr lang="en-US" altLang="ko-KR" sz="2400" b="1" i="1" kern="0" dirty="0">
                <a:ln w="15875">
                  <a:noFill/>
                </a:ln>
                <a:solidFill>
                  <a:srgbClr val="3998D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D730627-B9CB-C16F-EC80-5291D1B8A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217" y="1338602"/>
            <a:ext cx="7190041" cy="49777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A02077-3F51-F604-4DF2-EDB99BA05B44}"/>
              </a:ext>
            </a:extLst>
          </p:cNvPr>
          <p:cNvSpPr txBox="1"/>
          <p:nvPr/>
        </p:nvSpPr>
        <p:spPr>
          <a:xfrm flipH="1">
            <a:off x="5549010" y="1394473"/>
            <a:ext cx="18265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ko-KR" altLang="en-US" sz="1600" dirty="0"/>
              <a:t>㎢</a:t>
            </a:r>
          </a:p>
        </p:txBody>
      </p:sp>
    </p:spTree>
    <p:extLst>
      <p:ext uri="{BB962C8B-B14F-4D97-AF65-F5344CB8AC3E}">
        <p14:creationId xmlns:p14="http://schemas.microsoft.com/office/powerpoint/2010/main" val="36125394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2208</TotalTime>
  <Words>148</Words>
  <Application>Microsoft Office PowerPoint</Application>
  <PresentationFormat>와이드스크린</PresentationFormat>
  <Paragraphs>52</Paragraphs>
  <Slides>12</Slides>
  <Notes>4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이혜진</cp:lastModifiedBy>
  <cp:revision>13</cp:revision>
  <dcterms:created xsi:type="dcterms:W3CDTF">2023-05-21T07:17:21Z</dcterms:created>
  <dcterms:modified xsi:type="dcterms:W3CDTF">2023-05-28T12:51:45Z</dcterms:modified>
</cp:coreProperties>
</file>

<file path=docProps/thumbnail.jpeg>
</file>